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63" r:id="rId14"/>
    <p:sldId id="273" r:id="rId15"/>
    <p:sldId id="264" r:id="rId16"/>
    <p:sldId id="265" r:id="rId17"/>
    <p:sldId id="266" r:id="rId18"/>
    <p:sldId id="26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330" y="1004897"/>
            <a:ext cx="7197726" cy="2421464"/>
          </a:xfrm>
        </p:spPr>
        <p:txBody>
          <a:bodyPr/>
          <a:lstStyle/>
          <a:p>
            <a:r>
              <a:rPr lang="kk-KZ" b="1" dirty="0" smtClean="0"/>
              <a:t> </a:t>
            </a:r>
            <a:r>
              <a:rPr lang="kk-KZ" b="1" dirty="0" smtClean="0"/>
              <a:t>саяси мәдениет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Айдарбаева Раушан Қайса қызы,</a:t>
            </a:r>
          </a:p>
          <a:p>
            <a:r>
              <a:rPr lang="kk-KZ" dirty="0" smtClean="0"/>
              <a:t>Тарих ғылымдарының кандидаты,</a:t>
            </a:r>
          </a:p>
          <a:p>
            <a:r>
              <a:rPr lang="kk-KZ" dirty="0" smtClean="0"/>
              <a:t>Қауымдастырылған профессор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3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409" y="463747"/>
            <a:ext cx="10568065" cy="576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мәдениеттің түсінігі, құрылымдық компонеттері мен </a:t>
            </a:r>
            <a:r>
              <a:rPr lang="kk-KZ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қызметтері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</a:t>
            </a:r>
            <a:r>
              <a:rPr lang="kk-KZ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мәдениеттің жіктелуі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 Республикасындағы саяси мәдениеттің ерекшеліктері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5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hann Gottfried von Herder by Johann Ludwig Strecker, 17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49" y="433965"/>
            <a:ext cx="4102774" cy="529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49274" y="1385857"/>
            <a:ext cx="504580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Иоганн Готфрид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Гердер</a:t>
            </a:r>
          </a:p>
          <a:p>
            <a:pPr algn="ctr"/>
            <a:r>
              <a:rPr lang="kk-K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1744 - 1803</a:t>
            </a:r>
            <a:r>
              <a:rPr lang="kk-K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kk-K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неміс ойшылы, философ, теолог</a:t>
            </a:r>
            <a:r>
              <a:rPr lang="kk-KZ" sz="2400" dirty="0" smtClean="0"/>
              <a:t>,</a:t>
            </a:r>
            <a:endParaRPr lang="kk-KZ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24177" y="415954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2400" dirty="0" smtClean="0">
                <a:latin typeface="Arial" panose="020B0604020202020204" pitchFamily="34" charset="0"/>
              </a:rPr>
              <a:t>Ол алғаш рет </a:t>
            </a:r>
            <a:r>
              <a:rPr lang="kk-KZ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саяси мәдениет </a:t>
            </a:r>
            <a:r>
              <a:rPr lang="kk-KZ" sz="2400" dirty="0" smtClean="0">
                <a:latin typeface="Arial" panose="020B0604020202020204" pitchFamily="34" charset="0"/>
              </a:rPr>
              <a:t>ұғымын ғылыми әдебиетке енгізді</a:t>
            </a:r>
            <a:endParaRPr lang="kk-KZ" sz="2400" dirty="0"/>
          </a:p>
        </p:txBody>
      </p:sp>
    </p:spTree>
    <p:extLst>
      <p:ext uri="{BB962C8B-B14F-4D97-AF65-F5344CB8AC3E}">
        <p14:creationId xmlns:p14="http://schemas.microsoft.com/office/powerpoint/2010/main" val="383115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economytimes.ru/sites/default/files/images/ga_s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9312"/>
            <a:ext cx="6834635" cy="443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390151" y="4062335"/>
            <a:ext cx="4287187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«Мәдениет </a:t>
            </a:r>
            <a:r>
              <a:rPr lang="kk-KZ" sz="2400" dirty="0" smtClean="0">
                <a:latin typeface="Arial" panose="020B0604020202020204" pitchFamily="34" charset="0"/>
              </a:rPr>
              <a:t>адамдардың психологиялық бағдарларының жиынтығы»</a:t>
            </a:r>
            <a:endParaRPr lang="kk-KZ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240249" y="429835"/>
            <a:ext cx="4287187" cy="2838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мәдениет теориясы саясат ғылымында тек XX ғасырдың ортасында ғана қалыптаса бастады - Г. Алмонд, С. Верба, М. Дюверже және т.б. 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3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4341" y="2198333"/>
            <a:ext cx="10148302" cy="2228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2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Саяси мәдениет </a:t>
            </a:r>
            <a:r>
              <a:rPr lang="kk-KZ" sz="3200" b="1" dirty="0" smtClean="0">
                <a:latin typeface="Arial" panose="020B0604020202020204" pitchFamily="34" charset="0"/>
              </a:rPr>
              <a:t>деп белгілі бір қоғамға немесе әлеуметтік қауымдастыққа тән саяси сана мен іс</a:t>
            </a:r>
            <a:r>
              <a:rPr lang="en-US" sz="3200" b="1" dirty="0" smtClean="0">
                <a:latin typeface="Arial" panose="020B0604020202020204" pitchFamily="34" charset="0"/>
              </a:rPr>
              <a:t>-</a:t>
            </a:r>
            <a:r>
              <a:rPr lang="kk-KZ" sz="3200" b="1" dirty="0" smtClean="0">
                <a:latin typeface="Arial" panose="020B0604020202020204" pitchFamily="34" charset="0"/>
              </a:rPr>
              <a:t>әрекеттердің ұқсастық жиынтығын айтады</a:t>
            </a:r>
            <a:endParaRPr lang="kk-KZ" sz="3200" dirty="0"/>
          </a:p>
        </p:txBody>
      </p:sp>
    </p:spTree>
    <p:extLst>
      <p:ext uri="{BB962C8B-B14F-4D97-AF65-F5344CB8AC3E}">
        <p14:creationId xmlns:p14="http://schemas.microsoft.com/office/powerpoint/2010/main" val="334213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67396" y="2457605"/>
            <a:ext cx="3407765" cy="16731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мәдениеттің қызметі</a:t>
            </a:r>
            <a:endParaRPr lang="kk-KZ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2901" y="729717"/>
            <a:ext cx="2271011" cy="532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Танымдық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79699" y="611725"/>
            <a:ext cx="3015521" cy="53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Біріктірушілік</a:t>
            </a:r>
            <a:endParaRPr lang="kk-KZ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6747" y="5480028"/>
            <a:ext cx="2271011" cy="53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Тәрбиелік</a:t>
            </a:r>
            <a:endParaRPr lang="kk-KZ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84236" y="3027728"/>
            <a:ext cx="3072983" cy="53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Қорғау</a:t>
            </a:r>
            <a:endParaRPr lang="kk-KZ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7395" y="3039637"/>
            <a:ext cx="2271011" cy="532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Реттеуші</a:t>
            </a:r>
            <a:endParaRPr lang="kk-KZ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74964" y="5360001"/>
            <a:ext cx="3047999" cy="5329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Сабақтастық</a:t>
            </a:r>
            <a:endParaRPr lang="kk-KZ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3" idx="0"/>
            <a:endCxn id="5" idx="1"/>
          </p:cNvCxnSpPr>
          <p:nvPr/>
        </p:nvCxnSpPr>
        <p:spPr>
          <a:xfrm flipV="1">
            <a:off x="5671279" y="878177"/>
            <a:ext cx="2408420" cy="15794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8" idx="3"/>
          </p:cNvCxnSpPr>
          <p:nvPr/>
        </p:nvCxnSpPr>
        <p:spPr>
          <a:xfrm flipH="1" flipV="1">
            <a:off x="2428406" y="3306089"/>
            <a:ext cx="1538991" cy="119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3" idx="0"/>
          </p:cNvCxnSpPr>
          <p:nvPr/>
        </p:nvCxnSpPr>
        <p:spPr>
          <a:xfrm flipH="1" flipV="1">
            <a:off x="3568909" y="1047647"/>
            <a:ext cx="2102370" cy="14099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9" idx="0"/>
          </p:cNvCxnSpPr>
          <p:nvPr/>
        </p:nvCxnSpPr>
        <p:spPr>
          <a:xfrm>
            <a:off x="5611318" y="4130755"/>
            <a:ext cx="3587646" cy="12292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7" idx="1"/>
          </p:cNvCxnSpPr>
          <p:nvPr/>
        </p:nvCxnSpPr>
        <p:spPr>
          <a:xfrm>
            <a:off x="7435122" y="3294180"/>
            <a:ext cx="13491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368446" y="4199893"/>
            <a:ext cx="3242872" cy="1237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76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4262" y="1590894"/>
            <a:ext cx="9773587" cy="297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Танымдық қызметі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 мен саясаттың дамуын айқындайтын заңдылықтар мен принциптерді танып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білуге керекті біліммен қаруландыру</a:t>
            </a:r>
          </a:p>
        </p:txBody>
      </p:sp>
    </p:spTree>
    <p:extLst>
      <p:ext uri="{BB962C8B-B14F-4D97-AF65-F5344CB8AC3E}">
        <p14:creationId xmlns:p14="http://schemas.microsoft.com/office/powerpoint/2010/main" val="1279959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9271" y="1785766"/>
            <a:ext cx="10148341" cy="297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Реттеуші қызметі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жүйенің қалыпты жұмысын, дамуын, қоғамдық тәртіпті қамтамасыз ету, әлеуметтік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таптық, ұлттық қатынастарды реттеу</a:t>
            </a:r>
          </a:p>
        </p:txBody>
      </p:sp>
    </p:spTree>
    <p:extLst>
      <p:ext uri="{BB962C8B-B14F-4D97-AF65-F5344CB8AC3E}">
        <p14:creationId xmlns:p14="http://schemas.microsoft.com/office/powerpoint/2010/main" val="1416321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4300" y="1590894"/>
            <a:ext cx="10343213" cy="297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Тәрбиелік қызметі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Әркімді қоғамдық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қызметке, әрекетке, саяси белсенділікке ынталандыру, табандылыққа, төзімділіке, жауапкершілікке баулу</a:t>
            </a:r>
          </a:p>
        </p:txBody>
      </p:sp>
    </p:spTree>
    <p:extLst>
      <p:ext uri="{BB962C8B-B14F-4D97-AF65-F5344CB8AC3E}">
        <p14:creationId xmlns:p14="http://schemas.microsoft.com/office/powerpoint/2010/main" val="719343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4084" y="1545924"/>
            <a:ext cx="9203961" cy="3709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Біріктірушілік қызметі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Қазіргі өмір сүріп отырған саяси жүйені қолдау арқылы әлеуметтік топтар, таптарды біріктіру, бұқараны мемлекет және қоғам жұмыстарын басқаруға жұмылдыру</a:t>
            </a:r>
          </a:p>
        </p:txBody>
      </p:sp>
    </p:spTree>
    <p:extLst>
      <p:ext uri="{BB962C8B-B14F-4D97-AF65-F5344CB8AC3E}">
        <p14:creationId xmlns:p14="http://schemas.microsoft.com/office/powerpoint/2010/main" val="3054865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114" y="2083849"/>
            <a:ext cx="9323882" cy="223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Қорғау қызметі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Қоғамның қарыштап алға дамуына сәйкес келетін саяси құндылықтарды, қазыналарды сақтау</a:t>
            </a:r>
          </a:p>
        </p:txBody>
      </p:sp>
    </p:spTree>
    <p:extLst>
      <p:ext uri="{BB962C8B-B14F-4D97-AF65-F5344CB8AC3E}">
        <p14:creationId xmlns:p14="http://schemas.microsoft.com/office/powerpoint/2010/main" val="286651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9253" y="1815747"/>
            <a:ext cx="99084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Сабақтастық қызметі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 мен саясаттың дамуын айқындайтын заңдылықтар мен принциптерді танып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білуге керекті біліммен қаруландыру</a:t>
            </a:r>
          </a:p>
        </p:txBody>
      </p:sp>
    </p:spTree>
    <p:extLst>
      <p:ext uri="{BB962C8B-B14F-4D97-AF65-F5344CB8AC3E}">
        <p14:creationId xmlns:p14="http://schemas.microsoft.com/office/powerpoint/2010/main" val="2626033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1431" y="2620878"/>
            <a:ext cx="2623733" cy="14549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мәдениет компоненттері</a:t>
            </a:r>
            <a:endParaRPr lang="kk-KZ" sz="2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5067" y="3608321"/>
            <a:ext cx="321947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бағдар ұстау (субъектінің саяси құбылыстарға қатынасы)</a:t>
            </a:r>
            <a:endParaRPr lang="kk-KZ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4005" y="5194648"/>
            <a:ext cx="3018587" cy="4875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рәміздер</a:t>
            </a:r>
            <a:endParaRPr lang="kk-KZ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34400" y="3717437"/>
            <a:ext cx="3024607" cy="8826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Әдет-ғұрып, жүріс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тұрыс</a:t>
            </a:r>
            <a:endParaRPr lang="kk-KZ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32800" y="1112279"/>
            <a:ext cx="343592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Адамдардың мемлекетке, партиялар мен ұйымдарға қатынасы</a:t>
            </a:r>
            <a:endParaRPr lang="kk-KZ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88124" y="512114"/>
            <a:ext cx="341344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қазыналар мен құндылықтар (еркіндік, теңдік, төзімділік т.б.)</a:t>
            </a:r>
            <a:endParaRPr lang="kk-KZ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2721" y="1370897"/>
            <a:ext cx="3344169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жүйе, билік, саяси өмірдегі өз орны туралы түсініктер</a:t>
            </a:r>
            <a:endParaRPr lang="kk-KZ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2" idx="0"/>
            <a:endCxn id="9" idx="2"/>
          </p:cNvCxnSpPr>
          <p:nvPr/>
        </p:nvCxnSpPr>
        <p:spPr>
          <a:xfrm flipV="1">
            <a:off x="6083298" y="1712443"/>
            <a:ext cx="11547" cy="9084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4" idx="3"/>
          </p:cNvCxnSpPr>
          <p:nvPr/>
        </p:nvCxnSpPr>
        <p:spPr>
          <a:xfrm flipH="1">
            <a:off x="3694546" y="3500509"/>
            <a:ext cx="1076885" cy="8926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079830" y="3861333"/>
            <a:ext cx="3467" cy="12279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0" idx="3"/>
          </p:cNvCxnSpPr>
          <p:nvPr/>
        </p:nvCxnSpPr>
        <p:spPr>
          <a:xfrm flipH="1" flipV="1">
            <a:off x="3756890" y="1971062"/>
            <a:ext cx="1014541" cy="7108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7431959" y="1553566"/>
            <a:ext cx="1370449" cy="10437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395164" y="3482110"/>
            <a:ext cx="1139236" cy="7943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6083297" y="1801091"/>
            <a:ext cx="0" cy="10437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10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2381" y="625305"/>
            <a:ext cx="3342262" cy="10143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Қоғамдық ұйымдар, партиялар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7725" y="3301943"/>
            <a:ext cx="2825101" cy="5533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62670" y="477194"/>
            <a:ext cx="3008027" cy="10143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Діни ұйымдар (шіркеу, мешіт)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8876" y="5378696"/>
            <a:ext cx="2765685" cy="53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 әлемі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17437" y="5378696"/>
            <a:ext cx="3232879" cy="53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 құралдары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866684" y="3001200"/>
            <a:ext cx="2818150" cy="9939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Академиялық қауым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2873" y="2840920"/>
            <a:ext cx="4171718" cy="14754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мәдениетті қалыптастыратын қоғамдық күштер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8" idx="0"/>
            <a:endCxn id="4" idx="1"/>
          </p:cNvCxnSpPr>
          <p:nvPr/>
        </p:nvCxnSpPr>
        <p:spPr>
          <a:xfrm flipV="1">
            <a:off x="6158732" y="984384"/>
            <a:ext cx="1203938" cy="18565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4467069" y="1237979"/>
            <a:ext cx="1691663" cy="17632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8" idx="1"/>
            <a:endCxn id="3" idx="3"/>
          </p:cNvCxnSpPr>
          <p:nvPr/>
        </p:nvCxnSpPr>
        <p:spPr>
          <a:xfrm flipH="1">
            <a:off x="3312826" y="3578622"/>
            <a:ext cx="76004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7" idx="1"/>
          </p:cNvCxnSpPr>
          <p:nvPr/>
        </p:nvCxnSpPr>
        <p:spPr>
          <a:xfrm>
            <a:off x="8244591" y="3498163"/>
            <a:ext cx="62209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2"/>
          </p:cNvCxnSpPr>
          <p:nvPr/>
        </p:nvCxnSpPr>
        <p:spPr>
          <a:xfrm flipH="1">
            <a:off x="3692849" y="4316324"/>
            <a:ext cx="2465883" cy="10623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2"/>
            <a:endCxn id="6" idx="0"/>
          </p:cNvCxnSpPr>
          <p:nvPr/>
        </p:nvCxnSpPr>
        <p:spPr>
          <a:xfrm>
            <a:off x="6158732" y="4316324"/>
            <a:ext cx="3175145" cy="10623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852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39642" y="2443397"/>
            <a:ext cx="3335311" cy="31029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i="1" dirty="0"/>
              <a:t>патриархалдық</a:t>
            </a:r>
            <a:endParaRPr lang="ru-RU" sz="2400" dirty="0"/>
          </a:p>
        </p:txBody>
      </p:sp>
      <p:sp>
        <p:nvSpPr>
          <p:cNvPr id="5" name="Овал 4"/>
          <p:cNvSpPr/>
          <p:nvPr/>
        </p:nvSpPr>
        <p:spPr>
          <a:xfrm>
            <a:off x="4454577" y="2443397"/>
            <a:ext cx="3087971" cy="31029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i="1" dirty="0"/>
              <a:t>бодандық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8287063" y="2443397"/>
            <a:ext cx="3165421" cy="31029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i="1" dirty="0"/>
              <a:t>белсенді</a:t>
            </a:r>
            <a:endParaRPr lang="ru-RU" sz="24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792508" y="3597639"/>
            <a:ext cx="744515" cy="101678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7542548" y="3486487"/>
            <a:ext cx="744515" cy="101678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23278" y="456873"/>
            <a:ext cx="7405141" cy="5959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32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мәдениет типологиясы</a:t>
            </a:r>
            <a:endParaRPr lang="kk-KZ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90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4419" y="1073738"/>
            <a:ext cx="10523095" cy="465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Патриархтық мәдениет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азаматтарды саяси өмірге ықылас-ынтасының жоқтығымен сипатталады</a:t>
            </a: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Азаматтық мәдениет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институттардың шешімдерін мойындап, толық орындайды, бірақ олардың жұмысына бел шешіп араласпайды</a:t>
            </a: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Белсенді саяси мәдениет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түрінде азаматтар саясатқа зер қойып, оның жұмысына белсене қатысады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66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584881"/>
              </p:ext>
            </p:extLst>
          </p:nvPr>
        </p:nvGraphicFramePr>
        <p:xfrm>
          <a:off x="-2" y="4"/>
          <a:ext cx="12192001" cy="67455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333">
                  <a:extLst>
                    <a:ext uri="{9D8B030D-6E8A-4147-A177-3AD203B41FA5}">
                      <a16:colId xmlns:a16="http://schemas.microsoft.com/office/drawing/2014/main" val="2160971746"/>
                    </a:ext>
                  </a:extLst>
                </a:gridCol>
                <a:gridCol w="2834538">
                  <a:extLst>
                    <a:ext uri="{9D8B030D-6E8A-4147-A177-3AD203B41FA5}">
                      <a16:colId xmlns:a16="http://schemas.microsoft.com/office/drawing/2014/main" val="1123575239"/>
                    </a:ext>
                  </a:extLst>
                </a:gridCol>
                <a:gridCol w="2834538">
                  <a:extLst>
                    <a:ext uri="{9D8B030D-6E8A-4147-A177-3AD203B41FA5}">
                      <a16:colId xmlns:a16="http://schemas.microsoft.com/office/drawing/2014/main" val="2541744355"/>
                    </a:ext>
                  </a:extLst>
                </a:gridCol>
                <a:gridCol w="2834538">
                  <a:extLst>
                    <a:ext uri="{9D8B030D-6E8A-4147-A177-3AD203B41FA5}">
                      <a16:colId xmlns:a16="http://schemas.microsoft.com/office/drawing/2014/main" val="4247566291"/>
                    </a:ext>
                  </a:extLst>
                </a:gridCol>
                <a:gridCol w="2836054">
                  <a:extLst>
                    <a:ext uri="{9D8B030D-6E8A-4147-A177-3AD203B41FA5}">
                      <a16:colId xmlns:a16="http://schemas.microsoft.com/office/drawing/2014/main" val="2322708033"/>
                    </a:ext>
                  </a:extLst>
                </a:gridCol>
              </a:tblGrid>
              <a:tr h="5494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100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белсенді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белсенді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белсенді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</a:rPr>
                        <a:t>белсенді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0135016"/>
                  </a:ext>
                </a:extLst>
              </a:tr>
              <a:tr h="394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90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азаматтық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</a:rPr>
                        <a:t> </a:t>
                      </a:r>
                      <a:endParaRPr lang="ru-RU" sz="2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</a:rPr>
                        <a:t>азаматтық</a:t>
                      </a:r>
                      <a:endParaRPr lang="ru-RU" sz="2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</a:rPr>
                        <a:t> 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0483660"/>
                  </a:ext>
                </a:extLst>
              </a:tr>
              <a:tr h="17995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80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6148"/>
                  </a:ext>
                </a:extLst>
              </a:tr>
              <a:tr h="39967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азаматтық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749635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70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820400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60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46497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50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93150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40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</a:rPr>
                        <a:t>азаматтық</a:t>
                      </a:r>
                      <a:endParaRPr lang="ru-RU" sz="2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</a:rPr>
                        <a:t> 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патриархалды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8424058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30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12448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патриархалды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93328"/>
                  </a:ext>
                </a:extLst>
              </a:tr>
              <a:tr h="399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10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Патриархалды</a:t>
                      </a: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патриархалды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33198"/>
                  </a:ext>
                </a:extLst>
              </a:tr>
              <a:tr h="724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67241"/>
                  </a:ext>
                </a:extLst>
              </a:tr>
              <a:tr h="1699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Демократиялық</a:t>
                      </a:r>
                      <a:endParaRPr lang="ru-RU" sz="28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индустриалды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Тоталитарлық</a:t>
                      </a:r>
                      <a:endParaRPr lang="ru-RU" sz="28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Авторитарлық </a:t>
                      </a:r>
                      <a:endParaRPr lang="ru-RU" sz="28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индустриалды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Өтпелі авторитарлық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Демократиялық</a:t>
                      </a:r>
                      <a:endParaRPr lang="ru-RU" sz="28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</a:rPr>
                        <a:t>Индустриалдыға дейінгі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0032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58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424723" y="2432562"/>
            <a:ext cx="11767277" cy="331282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926886" y="3376942"/>
            <a:ext cx="1449049" cy="1424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414630" y="3376942"/>
            <a:ext cx="1346616" cy="142406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953901" y="3483269"/>
            <a:ext cx="1346618" cy="131913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539551" y="3418165"/>
            <a:ext cx="1206708" cy="134162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19527" y="1938233"/>
            <a:ext cx="220355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Тоталитарлық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авторитарлық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55363" y="5050320"/>
            <a:ext cx="2261016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Бейімделуші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(адаптациялық)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55363" y="257374"/>
            <a:ext cx="4194747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32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Субмәдениет түрлері</a:t>
            </a:r>
            <a:endParaRPr lang="ru-RU" sz="32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39659" y="5360028"/>
            <a:ext cx="232347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Радикалды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(экстремистік)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55217" y="1991223"/>
            <a:ext cx="2360950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Белсенді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емократиялық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2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388</Words>
  <Application>Microsoft Office PowerPoint</Application>
  <PresentationFormat>Широкоэкранный</PresentationFormat>
  <Paragraphs>117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Небеса</vt:lpstr>
      <vt:lpstr> саяси мәдениет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Саяси сана және саяси мәдениет</dc:title>
  <dc:creator>Раушан Кайсановна</dc:creator>
  <cp:lastModifiedBy>Раушан Кайсановна</cp:lastModifiedBy>
  <cp:revision>28</cp:revision>
  <dcterms:created xsi:type="dcterms:W3CDTF">2022-11-23T09:12:57Z</dcterms:created>
  <dcterms:modified xsi:type="dcterms:W3CDTF">2023-11-12T11:41:29Z</dcterms:modified>
</cp:coreProperties>
</file>